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5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1388-8852-48AD-87B3-AA3A9F06B286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F16E4-21C0-4A3E-91A2-7C976370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559552-13B1-40B5-8E5C-749822EF9381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827102-4D2F-4151-AA71-457DFB227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hyperlink" Target="//upload.wikimedia.org/wikipedia/commons/f/f1/Spb_06-2012_Palace_Embankment_various_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a/a2/Grand_Duchess_Maria_Nikolayevna,_1857_Hermitag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//upload.wikimedia.org/wikipedia/commons/1/12/Mariinsky_Palace_Saint_Petersbur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4482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Классицизм в архитектуре Санкт-Петербурга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37321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Monotype Corsiva" pitchFamily="66" charset="0"/>
              </a:rPr>
              <a:t>Выполнила </a:t>
            </a:r>
          </a:p>
          <a:p>
            <a:pPr algn="r"/>
            <a:r>
              <a:rPr lang="ru-RU" dirty="0" err="1" smtClean="0">
                <a:latin typeface="Monotype Corsiva" pitchFamily="66" charset="0"/>
              </a:rPr>
              <a:t>Уч-ца</a:t>
            </a:r>
            <a:r>
              <a:rPr lang="ru-RU" dirty="0" smtClean="0">
                <a:latin typeface="Monotype Corsiva" pitchFamily="66" charset="0"/>
              </a:rPr>
              <a:t> 11-а класса МБОУ «ОСШ № 2»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Носова Алёна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4533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2013-2014 </a:t>
            </a:r>
            <a:r>
              <a:rPr lang="ru-RU" sz="1400" dirty="0" err="1" smtClean="0">
                <a:latin typeface="Monotype Corsiva" pitchFamily="66" charset="0"/>
              </a:rPr>
              <a:t>уч.г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13318" name="Picture 6" descr="File:Spb 06-2012 Tauride Palace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6877">
            <a:off x="317502" y="4580551"/>
            <a:ext cx="382344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img-fotki.yandex.ru/get/5114/12786103.0/0_86c2c_14c3c95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2989">
            <a:off x="2613328" y="3321887"/>
            <a:ext cx="34268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795463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Классицизм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6" y="3068960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</a:t>
            </a:r>
            <a:r>
              <a:rPr lang="ru-RU" sz="2000" b="1" dirty="0" smtClean="0">
                <a:latin typeface="Monotype Corsiva" pitchFamily="66" charset="0"/>
              </a:rPr>
              <a:t>Классицизм</a:t>
            </a:r>
            <a:r>
              <a:rPr lang="ru-RU" dirty="0" smtClean="0">
                <a:latin typeface="Monotype Corsiva" pitchFamily="66" charset="0"/>
              </a:rPr>
              <a:t> (от лат. </a:t>
            </a:r>
            <a:r>
              <a:rPr lang="la-Latn" i="1" dirty="0">
                <a:latin typeface="Monotype Corsiva" pitchFamily="66" charset="0"/>
              </a:rPr>
              <a:t>classicus</a:t>
            </a:r>
            <a:r>
              <a:rPr lang="ru-RU" dirty="0" smtClean="0">
                <a:latin typeface="Monotype Corsiva" pitchFamily="66" charset="0"/>
              </a:rPr>
              <a:t> — образцовый) — художественный стиль и эстетическое направление в европейском искусстве XVII—XIX вв.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       Как архитектурный стиль, Классицизм зародился в Европе в 17 веке и пришёл в Россию с воцарением </a:t>
            </a:r>
            <a:r>
              <a:rPr lang="ru-RU" u="sng" dirty="0" smtClean="0">
                <a:latin typeface="Monotype Corsiva" pitchFamily="66" charset="0"/>
              </a:rPr>
              <a:t>Екатерины Великой</a:t>
            </a:r>
            <a:r>
              <a:rPr lang="ru-RU" dirty="0" smtClean="0">
                <a:latin typeface="Monotype Corsiva" pitchFamily="66" charset="0"/>
              </a:rPr>
              <a:t> в 1760-х годах и закончился в эпоху </a:t>
            </a:r>
            <a:r>
              <a:rPr lang="ru-RU" u="sng" dirty="0" smtClean="0">
                <a:latin typeface="Monotype Corsiva" pitchFamily="66" charset="0"/>
              </a:rPr>
              <a:t>Николая Первого</a:t>
            </a:r>
            <a:r>
              <a:rPr lang="ru-RU" dirty="0" smtClean="0">
                <a:latin typeface="Monotype Corsiva" pitchFamily="66" charset="0"/>
              </a:rPr>
              <a:t> в 1830-х. В эпоху Екатерины классицистическая архитектура служила идее абсолютной монархии и сословного общества с дворянством на верху, управляемого на принципах разумности. Развивающийся в Европе параллельно архитектурный стиль назывался </a:t>
            </a:r>
            <a:r>
              <a:rPr lang="ru-RU" u="sng" dirty="0" smtClean="0">
                <a:latin typeface="Monotype Corsiva" pitchFamily="66" charset="0"/>
              </a:rPr>
              <a:t>неоклассицизмом</a:t>
            </a:r>
            <a:r>
              <a:rPr lang="ru-RU" dirty="0" smtClean="0">
                <a:latin typeface="Monotype Corsiva" pitchFamily="66" charset="0"/>
              </a:rPr>
              <a:t>, перешедший в стиль </a:t>
            </a:r>
            <a:r>
              <a:rPr lang="ru-RU" u="sng" dirty="0" smtClean="0">
                <a:latin typeface="Monotype Corsiva" pitchFamily="66" charset="0"/>
              </a:rPr>
              <a:t>ампир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27584" y="2132856"/>
            <a:ext cx="5541266" cy="4545796"/>
            <a:chOff x="827584" y="2132856"/>
            <a:chExt cx="5541266" cy="4545796"/>
          </a:xfrm>
        </p:grpSpPr>
        <p:pic>
          <p:nvPicPr>
            <p:cNvPr id="17410" name="Picture 2" descr="File:Summer garten fen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132856"/>
              <a:ext cx="5541266" cy="4161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043608" y="630932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Решетка Летнего сада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16200000">
              <a:off x="3059832" y="6381328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07704" y="1365972"/>
            <a:ext cx="7452320" cy="4592600"/>
            <a:chOff x="1907704" y="1365972"/>
            <a:chExt cx="7452320" cy="4592600"/>
          </a:xfrm>
        </p:grpSpPr>
        <p:pic>
          <p:nvPicPr>
            <p:cNvPr id="17412" name="Picture 4" descr="File:Imperial Academy of Art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1365972"/>
              <a:ext cx="6336704" cy="41980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516216" y="5589240"/>
              <a:ext cx="2843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Здание Академии художеств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 rot="16200000">
              <a:off x="6372200" y="5661248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1520" y="32129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Итальянский архитектор, работавший в России. Его работы в Петербурге: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62880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Антонио </a:t>
            </a:r>
            <a:r>
              <a:rPr lang="ru-RU" sz="3600" dirty="0" err="1" smtClean="0">
                <a:latin typeface="Monotype Corsiva" pitchFamily="66" charset="0"/>
              </a:rPr>
              <a:t>Ринальди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1710-1794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88640"/>
            <a:ext cx="6048672" cy="4556406"/>
            <a:chOff x="179512" y="188640"/>
            <a:chExt cx="6048672" cy="4556406"/>
          </a:xfrm>
        </p:grpSpPr>
        <p:pic>
          <p:nvPicPr>
            <p:cNvPr id="16386" name="Picture 2" descr="http://900igr.net/datai/mkhk/Russkaja-arkhitektura-XIX/0013-029-Zdanie-Bolshogo-teatra-stroitelstvo-1824-g.-arkhitektory-Bov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620688"/>
              <a:ext cx="5904656" cy="41243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6"/>
            <p:cNvGrpSpPr/>
            <p:nvPr/>
          </p:nvGrpSpPr>
          <p:grpSpPr>
            <a:xfrm>
              <a:off x="179512" y="188640"/>
              <a:ext cx="4752528" cy="369332"/>
              <a:chOff x="179512" y="188640"/>
              <a:chExt cx="4752528" cy="369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79512" y="188640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Monotype Corsiva" pitchFamily="66" charset="0"/>
                  </a:rPr>
                  <a:t>Большой театр на Театральной </a:t>
                </a:r>
                <a:r>
                  <a:rPr lang="ru-RU" dirty="0" smtClean="0">
                    <a:latin typeface="Monotype Corsiva" pitchFamily="66" charset="0"/>
                  </a:rPr>
                  <a:t>площади (до 1886)</a:t>
                </a:r>
                <a:endParaRPr lang="ru-RU" dirty="0"/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 rot="5400000">
                <a:off x="4716016" y="260648"/>
                <a:ext cx="288032" cy="14401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323528" y="908720"/>
            <a:ext cx="7667228" cy="4545796"/>
            <a:chOff x="539552" y="1124744"/>
            <a:chExt cx="7451204" cy="4329772"/>
          </a:xfrm>
        </p:grpSpPr>
        <p:pic>
          <p:nvPicPr>
            <p:cNvPr id="16388" name="Picture 4" descr="http://www.europetourism.su/wp-content/uploads/2011/12/Ekaterininskiy-dvorec1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1124744"/>
              <a:ext cx="6515100" cy="3971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39552" y="5085184"/>
              <a:ext cx="4896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otype Corsiva" pitchFamily="66" charset="0"/>
                </a:rPr>
                <a:t>С</a:t>
              </a:r>
              <a:r>
                <a:rPr lang="ru-RU" dirty="0" smtClean="0">
                  <a:latin typeface="Monotype Corsiva" pitchFamily="66" charset="0"/>
                </a:rPr>
                <a:t>адово-парковые и дворцовые ансамбли Царского Села</a:t>
              </a:r>
              <a:endParaRPr lang="ru-RU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6200000">
              <a:off x="5292080" y="5157192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1560" y="1268760"/>
            <a:ext cx="7535026" cy="5265876"/>
            <a:chOff x="611560" y="1268760"/>
            <a:chExt cx="7535026" cy="5265876"/>
          </a:xfrm>
        </p:grpSpPr>
        <p:pic>
          <p:nvPicPr>
            <p:cNvPr id="16390" name="Picture 6" descr="File:Chinese Palace in Oranienbau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268760"/>
              <a:ext cx="7391010" cy="4896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11560" y="6165304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Китайский дворец в </a:t>
              </a:r>
              <a:r>
                <a:rPr lang="ru-RU" dirty="0" smtClean="0">
                  <a:latin typeface="Monotype Corsiva" pitchFamily="66" charset="0"/>
                </a:rPr>
                <a:t>Ораниенбауме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16200000">
              <a:off x="3707904" y="6237312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99792" y="1196752"/>
            <a:ext cx="6048672" cy="5049852"/>
            <a:chOff x="2699792" y="1196752"/>
            <a:chExt cx="6048672" cy="5049852"/>
          </a:xfrm>
        </p:grpSpPr>
        <p:pic>
          <p:nvPicPr>
            <p:cNvPr id="16396" name="Picture 12" descr="http://www.tyr74.ru/images/tur/big560568imag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1196752"/>
              <a:ext cx="6048672" cy="4536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4427984" y="5877272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Исаакиевский собор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16200000">
              <a:off x="6228184" y="5949280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2880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Жан </a:t>
            </a:r>
            <a:r>
              <a:rPr lang="ru-RU" sz="3600" dirty="0">
                <a:latin typeface="Monotype Corsiva" pitchFamily="66" charset="0"/>
              </a:rPr>
              <a:t>Тома де </a:t>
            </a:r>
            <a:r>
              <a:rPr lang="ru-RU" sz="3600" dirty="0" err="1">
                <a:latin typeface="Monotype Corsiva" pitchFamily="66" charset="0"/>
              </a:rPr>
              <a:t>Томон</a:t>
            </a:r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1760-1813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2849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Французский архитектор, рисовальщик, представитель зрелого классицизма, работавший в России.</a:t>
            </a:r>
            <a:endParaRPr lang="ru-RU" dirty="0">
              <a:latin typeface="Monotype Corsiva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23528" y="332656"/>
            <a:ext cx="6217915" cy="4403973"/>
            <a:chOff x="323528" y="332656"/>
            <a:chExt cx="6217915" cy="4403973"/>
          </a:xfrm>
        </p:grpSpPr>
        <p:pic>
          <p:nvPicPr>
            <p:cNvPr id="15366" name="Picture 6" descr="http://img0.liveinternet.ru/images/attach/c/1/61/730/61730596_49cba6c030c5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764704"/>
              <a:ext cx="5857875" cy="3971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23528" y="332656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Стрелка Васильевского острова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>
            <a:xfrm rot="5400000">
              <a:off x="3131840" y="404664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91680" y="1124744"/>
            <a:ext cx="5655940" cy="4329772"/>
            <a:chOff x="1691680" y="1124744"/>
            <a:chExt cx="5655940" cy="4329772"/>
          </a:xfrm>
        </p:grpSpPr>
        <p:sp>
          <p:nvSpPr>
            <p:cNvPr id="9" name="Стрелка вправо 8"/>
            <p:cNvSpPr/>
            <p:nvPr/>
          </p:nvSpPr>
          <p:spPr>
            <a:xfrm rot="16200000">
              <a:off x="4355976" y="5157192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8" name="Picture 8" descr="http://davranovtravel.ru/images/cms/data/picasa/izobrazhenie_12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124744"/>
              <a:ext cx="5295900" cy="3971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691680" y="5085184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Мавзолей Павла </a:t>
              </a:r>
              <a:r>
                <a:rPr lang="en-US" dirty="0" smtClean="0">
                  <a:latin typeface="Monotype Corsiva" pitchFamily="66" charset="0"/>
                </a:rPr>
                <a:t>I </a:t>
              </a:r>
              <a:r>
                <a:rPr lang="ru-RU" dirty="0" smtClean="0">
                  <a:latin typeface="Monotype Corsiva" pitchFamily="66" charset="0"/>
                </a:rPr>
                <a:t>в Павловске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1560" y="1772816"/>
            <a:ext cx="7820025" cy="4185756"/>
            <a:chOff x="611560" y="1700808"/>
            <a:chExt cx="7820025" cy="4185756"/>
          </a:xfrm>
        </p:grpSpPr>
        <p:sp>
          <p:nvSpPr>
            <p:cNvPr id="12" name="Стрелка вправо 11"/>
            <p:cNvSpPr/>
            <p:nvPr/>
          </p:nvSpPr>
          <p:spPr>
            <a:xfrm rot="16200000">
              <a:off x="4355976" y="5589240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70" name="Picture 10" descr="http://club.foto.ru/gallery/images/photo/2009/01/23/126628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700808"/>
              <a:ext cx="7820025" cy="3876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843808" y="551723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Казанский собор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71600" y="476672"/>
            <a:ext cx="7849927" cy="4185756"/>
            <a:chOff x="971600" y="476672"/>
            <a:chExt cx="7849927" cy="4185756"/>
          </a:xfrm>
        </p:grpSpPr>
        <p:pic>
          <p:nvPicPr>
            <p:cNvPr id="15372" name="Picture 12" descr="http://walkspb.ru/images/stories/lightgallery/anglijskaja-naberezhnaja/00_5308__anglijskaya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476672"/>
              <a:ext cx="7849927" cy="3744416"/>
            </a:xfrm>
            <a:prstGeom prst="rect">
              <a:avLst/>
            </a:prstGeom>
            <a:noFill/>
          </p:spPr>
        </p:pic>
        <p:sp>
          <p:nvSpPr>
            <p:cNvPr id="10" name="Стрелка вправо 9"/>
            <p:cNvSpPr/>
            <p:nvPr/>
          </p:nvSpPr>
          <p:spPr>
            <a:xfrm rot="16200000">
              <a:off x="6300192" y="4365104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1760" y="4293096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Особняк </a:t>
              </a:r>
              <a:r>
                <a:rPr lang="ru-RU" dirty="0" err="1" smtClean="0">
                  <a:latin typeface="Monotype Corsiva" pitchFamily="66" charset="0"/>
                </a:rPr>
                <a:t>Лаваль</a:t>
              </a:r>
              <a:r>
                <a:rPr lang="ru-RU" dirty="0" smtClean="0">
                  <a:latin typeface="Monotype Corsiva" pitchFamily="66" charset="0"/>
                </a:rPr>
                <a:t> на Английской набережной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15616" y="2060848"/>
            <a:ext cx="5295900" cy="4329772"/>
            <a:chOff x="1115616" y="2060848"/>
            <a:chExt cx="5295900" cy="4329772"/>
          </a:xfrm>
        </p:grpSpPr>
        <p:sp>
          <p:nvSpPr>
            <p:cNvPr id="11" name="Стрелка вправо 10"/>
            <p:cNvSpPr/>
            <p:nvPr/>
          </p:nvSpPr>
          <p:spPr>
            <a:xfrm rot="16200000">
              <a:off x="3851920" y="609329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74" name="Picture 14" descr="http://all-hotels.ru/photos/3515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2060848"/>
              <a:ext cx="5295900" cy="3971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1547664" y="602128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Московский парк победы</a:t>
              </a:r>
              <a:endParaRPr lang="ru-RU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Monotype Corsiva" pitchFamily="66" charset="0"/>
              </a:rPr>
              <a:t>Джакомо</a:t>
            </a:r>
            <a:r>
              <a:rPr lang="ru-RU" sz="3600" dirty="0" smtClean="0">
                <a:latin typeface="Monotype Corsiva" pitchFamily="66" charset="0"/>
              </a:rPr>
              <a:t> Кваренги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1744-1817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2575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smtClean="0">
                <a:latin typeface="Monotype Corsiva" pitchFamily="66" charset="0"/>
              </a:rPr>
              <a:t>Архитектор и ведутист итальянского происхождения, едва ли не самый плодовитый представитель палладианства в русской архитектуре. Почётный вольный </a:t>
            </a:r>
            <a:r>
              <a:rPr lang="ru-RU" dirty="0" err="1" smtClean="0">
                <a:latin typeface="Monotype Corsiva" pitchFamily="66" charset="0"/>
              </a:rPr>
              <a:t>общник</a:t>
            </a:r>
            <a:r>
              <a:rPr lang="ru-RU" dirty="0" smtClean="0">
                <a:latin typeface="Monotype Corsiva" pitchFamily="66" charset="0"/>
              </a:rPr>
              <a:t> Императорской Академии художеств.</a:t>
            </a:r>
            <a:endParaRPr lang="ru-RU" dirty="0">
              <a:latin typeface="Monotype Corsiv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836712"/>
            <a:ext cx="6816080" cy="5193868"/>
            <a:chOff x="107504" y="836712"/>
            <a:chExt cx="6816080" cy="5193868"/>
          </a:xfrm>
        </p:grpSpPr>
        <p:pic>
          <p:nvPicPr>
            <p:cNvPr id="14338" name="Picture 2" descr="Эрмитажный театр. Дворцовая наб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836712"/>
              <a:ext cx="6096000" cy="4867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Стрелка вправо 7"/>
            <p:cNvSpPr/>
            <p:nvPr/>
          </p:nvSpPr>
          <p:spPr>
            <a:xfrm rot="16200000">
              <a:off x="4283968" y="573325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5661248"/>
              <a:ext cx="468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Эрмитажный театр на Дворцовой набережной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3568" y="692696"/>
            <a:ext cx="7620000" cy="5408290"/>
            <a:chOff x="683568" y="692696"/>
            <a:chExt cx="7620000" cy="5408290"/>
          </a:xfrm>
        </p:grpSpPr>
        <p:pic>
          <p:nvPicPr>
            <p:cNvPr id="14340" name="Picture 4" descr="File:Russian Academy of Sciences SP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052736"/>
              <a:ext cx="7620000" cy="5048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Стрелка вправо 4"/>
            <p:cNvSpPr/>
            <p:nvPr/>
          </p:nvSpPr>
          <p:spPr>
            <a:xfrm rot="5400000">
              <a:off x="6084168" y="764704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69269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Академия наук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188640"/>
            <a:ext cx="7620000" cy="5409892"/>
            <a:chOff x="251520" y="188640"/>
            <a:chExt cx="7620000" cy="5409892"/>
          </a:xfrm>
        </p:grpSpPr>
        <p:pic>
          <p:nvPicPr>
            <p:cNvPr id="14342" name="Picture 6" descr="File:Alexandrovsky Palace in Tsarskoe Sel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88640"/>
              <a:ext cx="7620000" cy="5048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Стрелка вправо 6"/>
            <p:cNvSpPr/>
            <p:nvPr/>
          </p:nvSpPr>
          <p:spPr>
            <a:xfrm rot="16200000">
              <a:off x="5940152" y="5301208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3808" y="5229200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Александровский дворец в Пушкине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67744" y="1484784"/>
            <a:ext cx="6096000" cy="4977844"/>
            <a:chOff x="2267744" y="1484784"/>
            <a:chExt cx="6096000" cy="4977844"/>
          </a:xfrm>
        </p:grpSpPr>
        <p:sp>
          <p:nvSpPr>
            <p:cNvPr id="6" name="Стрелка вправо 5"/>
            <p:cNvSpPr/>
            <p:nvPr/>
          </p:nvSpPr>
          <p:spPr>
            <a:xfrm rot="16200000">
              <a:off x="5868144" y="6165304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44" name="Picture 8" descr="Усадьба Кушелева-Безбородко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1484784"/>
              <a:ext cx="6096000" cy="457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3203848" y="6093296"/>
              <a:ext cx="27943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Monotype Corsiva" pitchFamily="66" charset="0"/>
                </a:rPr>
                <a:t>Усадьба Кушелева-Безбородко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55576" y="1844824"/>
            <a:ext cx="6096000" cy="4896544"/>
            <a:chOff x="755576" y="1844824"/>
            <a:chExt cx="6096000" cy="4896544"/>
          </a:xfrm>
        </p:grpSpPr>
        <p:sp>
          <p:nvSpPr>
            <p:cNvPr id="9" name="Стрелка вправо 8"/>
            <p:cNvSpPr/>
            <p:nvPr/>
          </p:nvSpPr>
          <p:spPr>
            <a:xfrm rot="16200000">
              <a:off x="4716016" y="645333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46" name="Picture 10" descr="Юсуповский дворец на Фонтанке. Южный фасад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1844824"/>
              <a:ext cx="6096000" cy="457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1835696" y="6372036"/>
              <a:ext cx="2983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Дворец Юсуповых на Фонтанке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1560" y="476672"/>
            <a:ext cx="7620000" cy="5793483"/>
            <a:chOff x="611560" y="476672"/>
            <a:chExt cx="7620000" cy="5793483"/>
          </a:xfrm>
        </p:grpSpPr>
        <p:pic>
          <p:nvPicPr>
            <p:cNvPr id="14348" name="Picture 12" descr="File:Narva Triumphal Arch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764704"/>
              <a:ext cx="7620000" cy="5505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Стрелка вправо 24"/>
            <p:cNvSpPr/>
            <p:nvPr/>
          </p:nvSpPr>
          <p:spPr>
            <a:xfrm rot="5400000">
              <a:off x="3923928" y="548680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067944" y="476672"/>
              <a:ext cx="3108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Триумфальные Нарвские ворота</a:t>
              </a:r>
              <a:endParaRPr lang="ru-RU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Иван Егорович </a:t>
            </a:r>
            <a:r>
              <a:rPr lang="ru-RU" sz="3600" dirty="0" err="1" smtClean="0">
                <a:latin typeface="Monotype Corsiva" pitchFamily="66" charset="0"/>
              </a:rPr>
              <a:t>Старов</a:t>
            </a:r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1745-1808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2849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Русский архитектор. Родился и умер в Санкт-Петербурге.</a:t>
            </a:r>
            <a:endParaRPr lang="ru-RU" dirty="0">
              <a:latin typeface="Monotype Corsiva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908720"/>
            <a:ext cx="7620000" cy="3969732"/>
            <a:chOff x="395536" y="1052736"/>
            <a:chExt cx="7620000" cy="3969732"/>
          </a:xfrm>
        </p:grpSpPr>
        <p:sp>
          <p:nvSpPr>
            <p:cNvPr id="5" name="Стрелка вправо 4"/>
            <p:cNvSpPr/>
            <p:nvPr/>
          </p:nvSpPr>
          <p:spPr>
            <a:xfrm rot="16200000">
              <a:off x="1907704" y="4725144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58" name="Picture 2" descr="File:Spb 06-2012 Nevsky various 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7620000" cy="3648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123728" y="465313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Аничков дворец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47664" y="764704"/>
            <a:ext cx="7166570" cy="5715000"/>
            <a:chOff x="1547664" y="764704"/>
            <a:chExt cx="7166570" cy="5715000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4139952" y="537321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60" name="Picture 4" descr="File:2005-08-11 Kiev Pechersk Lavra 15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764704"/>
              <a:ext cx="428625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547664" y="5445224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Троицкая Надвратная церковь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3528" y="476672"/>
            <a:ext cx="8578577" cy="5985956"/>
            <a:chOff x="1907704" y="332656"/>
            <a:chExt cx="8578577" cy="5985956"/>
          </a:xfrm>
        </p:grpSpPr>
        <p:sp>
          <p:nvSpPr>
            <p:cNvPr id="7" name="Стрелка вправо 6"/>
            <p:cNvSpPr/>
            <p:nvPr/>
          </p:nvSpPr>
          <p:spPr>
            <a:xfrm rot="16200000">
              <a:off x="3563888" y="6021288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62" name="Picture 6" descr="File:Trinity-Izmailovsky Cathedra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332656"/>
              <a:ext cx="7210425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1907704" y="594928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Троицкий собор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331640" y="1052736"/>
            <a:ext cx="6336704" cy="4170040"/>
            <a:chOff x="1547664" y="1268760"/>
            <a:chExt cx="6336704" cy="4170040"/>
          </a:xfrm>
        </p:grpSpPr>
        <p:pic>
          <p:nvPicPr>
            <p:cNvPr id="19464" name="Picture 8" descr="http://kudago.com/media/thumbs/67/81/67815611bfef4c928f0d0e1d3a6e2e16.jpg?timestamp=13832283808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1628800"/>
              <a:ext cx="5953125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Стрелка вправо 3"/>
            <p:cNvSpPr/>
            <p:nvPr/>
          </p:nvSpPr>
          <p:spPr>
            <a:xfrm rot="5400000">
              <a:off x="2555776" y="141277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1800" y="1268760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Имение Демидовых в Тайцах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915816" y="476672"/>
            <a:ext cx="6408712" cy="4259957"/>
            <a:chOff x="755576" y="188640"/>
            <a:chExt cx="6408712" cy="4259957"/>
          </a:xfrm>
        </p:grpSpPr>
        <p:sp>
          <p:nvSpPr>
            <p:cNvPr id="8" name="Стрелка вправо 7"/>
            <p:cNvSpPr/>
            <p:nvPr/>
          </p:nvSpPr>
          <p:spPr>
            <a:xfrm rot="5400000">
              <a:off x="1259632" y="33265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66" name="Picture 10" descr="http://img-fotki.yandex.ru/get/3601/tatyanaz0763.1/0_30157_43fbcb91_X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476672"/>
              <a:ext cx="5295900" cy="3971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547664" y="188640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Усадьба Демидовых. </a:t>
              </a:r>
              <a:r>
                <a:rPr lang="ru-RU" dirty="0" err="1" smtClean="0">
                  <a:latin typeface="Monotype Corsiva" pitchFamily="66" charset="0"/>
                </a:rPr>
                <a:t>Сиворицы</a:t>
              </a:r>
              <a:endParaRPr lang="ru-RU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24781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Архитектор, родился и умер в Петербурге. Получил образование в Германии, состоял при архитекторе Растрелли помощником по сооружению Зимнего дворца и стал ведущим архитектором в </a:t>
            </a:r>
            <a:r>
              <a:rPr lang="ru-RU" i="1" dirty="0" smtClean="0">
                <a:latin typeface="Monotype Corsiva" pitchFamily="66" charset="0"/>
              </a:rPr>
              <a:t>Конторе от строений Её Императорского Величества домов и садов</a:t>
            </a:r>
            <a:r>
              <a:rPr lang="ru-RU" dirty="0" smtClean="0">
                <a:latin typeface="Monotype Corsiva" pitchFamily="66" charset="0"/>
              </a:rPr>
              <a:t>, позже преподавал архитектуру в Академии художеств. В 1772 году был возведён в звание академика, затем избран в </a:t>
            </a:r>
            <a:r>
              <a:rPr lang="ru-RU" dirty="0" err="1" smtClean="0">
                <a:latin typeface="Monotype Corsiva" pitchFamily="66" charset="0"/>
              </a:rPr>
              <a:t>адъюнкт-ректоры</a:t>
            </a:r>
            <a:r>
              <a:rPr lang="ru-RU" dirty="0" smtClean="0">
                <a:latin typeface="Monotype Corsiva" pitchFamily="66" charset="0"/>
              </a:rPr>
              <a:t> Академии и в 1789 году стал её директором.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Юрий Матвеевич </a:t>
            </a:r>
            <a:r>
              <a:rPr lang="ru-RU" sz="3600" dirty="0" err="1" smtClean="0">
                <a:latin typeface="Monotype Corsiva" pitchFamily="66" charset="0"/>
              </a:rPr>
              <a:t>Фельтен</a:t>
            </a:r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1730-1801</a:t>
            </a:r>
            <a:endParaRPr lang="ru-RU" sz="3600" dirty="0">
              <a:latin typeface="Monotype Corsiv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260648"/>
            <a:ext cx="7620000" cy="4689812"/>
            <a:chOff x="395536" y="836712"/>
            <a:chExt cx="7620000" cy="4689812"/>
          </a:xfrm>
        </p:grpSpPr>
        <p:sp>
          <p:nvSpPr>
            <p:cNvPr id="2" name="Стрелка вправо 1"/>
            <p:cNvSpPr/>
            <p:nvPr/>
          </p:nvSpPr>
          <p:spPr>
            <a:xfrm rot="16200000">
              <a:off x="1259632" y="5229200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4" name="Picture 2" descr="File:Spb 06-2012 Palace Embankment various 1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836712"/>
              <a:ext cx="7620000" cy="4371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475656" y="5157192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Большой (старый) Эрмитаж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27584" y="332656"/>
            <a:ext cx="5832648" cy="5841940"/>
            <a:chOff x="755576" y="260648"/>
            <a:chExt cx="5832648" cy="584194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843808" y="5733256"/>
              <a:ext cx="3744416" cy="369332"/>
              <a:chOff x="3563888" y="5373216"/>
              <a:chExt cx="3744416" cy="369332"/>
            </a:xfrm>
          </p:grpSpPr>
          <p:sp>
            <p:nvSpPr>
              <p:cNvPr id="3" name="Стрелка вправо 2"/>
              <p:cNvSpPr/>
              <p:nvPr/>
            </p:nvSpPr>
            <p:spPr>
              <a:xfrm rot="16200000">
                <a:off x="3491880" y="5445224"/>
                <a:ext cx="288032" cy="14401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07904" y="5373216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Monotype Corsiva" pitchFamily="66" charset="0"/>
                  </a:rPr>
                  <a:t>Церковь Рождества Иоанна Предтечи </a:t>
                </a:r>
                <a:endParaRPr lang="ru-RU" dirty="0">
                  <a:latin typeface="Monotype Corsiva" pitchFamily="66" charset="0"/>
                </a:endParaRPr>
              </a:p>
            </p:txBody>
          </p:sp>
        </p:grpSp>
        <p:pic>
          <p:nvPicPr>
            <p:cNvPr id="18438" name="Picture 6" descr="File:Spb 06-2012 Chesme Churc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260648"/>
              <a:ext cx="5832648" cy="5392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11560" y="1196752"/>
            <a:ext cx="7620000" cy="5481900"/>
            <a:chOff x="1331640" y="1052736"/>
            <a:chExt cx="7620000" cy="5481900"/>
          </a:xfrm>
        </p:grpSpPr>
        <p:sp>
          <p:nvSpPr>
            <p:cNvPr id="5" name="Стрелка вправо 4"/>
            <p:cNvSpPr/>
            <p:nvPr/>
          </p:nvSpPr>
          <p:spPr>
            <a:xfrm rot="16200000">
              <a:off x="4644008" y="6237312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40" name="Picture 8" descr="File:Церковь армянская Cвятой Екатерины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1052736"/>
              <a:ext cx="7620000" cy="5105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4860032" y="6165304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Армянская церковь Св. Екатерины</a:t>
              </a:r>
              <a:endParaRPr lang="ru-RU" dirty="0">
                <a:latin typeface="Monotype Corsiva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9512" y="764704"/>
            <a:ext cx="7620000" cy="5553908"/>
            <a:chOff x="251520" y="476672"/>
            <a:chExt cx="7620000" cy="5553908"/>
          </a:xfrm>
        </p:grpSpPr>
        <p:pic>
          <p:nvPicPr>
            <p:cNvPr id="18442" name="Picture 10" descr="File:Luter-xram-sv-ekat spb-v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76672"/>
              <a:ext cx="7620000" cy="5210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51520" y="5661248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Церковь Св. Екатерины на Васильевском острове</a:t>
              </a:r>
              <a:endParaRPr lang="ru-RU" dirty="0">
                <a:latin typeface="Monotype Corsiva" pitchFamily="66" charset="0"/>
              </a:endParaRPr>
            </a:p>
          </p:txBody>
        </p:sp>
        <p:sp>
          <p:nvSpPr>
            <p:cNvPr id="4" name="Стрелка вправо 3"/>
            <p:cNvSpPr/>
            <p:nvPr/>
          </p:nvSpPr>
          <p:spPr>
            <a:xfrm rot="16200000">
              <a:off x="4572000" y="573325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43608" y="620688"/>
            <a:ext cx="7620000" cy="5976664"/>
            <a:chOff x="683568" y="620688"/>
            <a:chExt cx="7620000" cy="5976664"/>
          </a:xfrm>
        </p:grpSpPr>
        <p:sp>
          <p:nvSpPr>
            <p:cNvPr id="6" name="Стрелка вправо 5"/>
            <p:cNvSpPr/>
            <p:nvPr/>
          </p:nvSpPr>
          <p:spPr>
            <a:xfrm rot="16200000">
              <a:off x="827584" y="6309320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44" name="Picture 12" descr="File:Башня-руина с искусственной горкой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620688"/>
              <a:ext cx="762000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971600" y="6228020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Башня-руина в Царском Селе</a:t>
              </a:r>
              <a:endParaRPr lang="ru-RU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1628800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Жан-Батист </a:t>
            </a:r>
            <a:r>
              <a:rPr lang="ru-RU" sz="3600" dirty="0" err="1" smtClean="0">
                <a:latin typeface="Monotype Corsiva" pitchFamily="66" charset="0"/>
              </a:rPr>
              <a:t>Валлен-Деламот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Эрмитаж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089280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Жан-Батист прибыл из Франции в Петербург в 1759 году по приглашению графа Шувалова для создания Академии художеств. Выстроил известное во всем мире здание </a:t>
            </a:r>
            <a:r>
              <a:rPr lang="ru-RU" sz="2000" u="sng" dirty="0" smtClean="0">
                <a:latin typeface="Monotype Corsiva" pitchFamily="66" charset="0"/>
              </a:rPr>
              <a:t>Эрмитажа</a:t>
            </a:r>
            <a:r>
              <a:rPr lang="ru-RU" dirty="0" smtClean="0">
                <a:latin typeface="Monotype Corsiva" pitchFamily="66" charset="0"/>
              </a:rPr>
              <a:t> рядом с Зимним дворцом.</a:t>
            </a:r>
          </a:p>
          <a:p>
            <a:pPr algn="just"/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       Государственный Музей Эрмитаж</a:t>
            </a:r>
            <a:r>
              <a:rPr lang="ru-RU" dirty="0" smtClean="0">
                <a:latin typeface="Monotype Corsiva" pitchFamily="66" charset="0"/>
              </a:rPr>
              <a:t> в Санкт-Петербурге — крупнейший в России и один из крупнейших в мире художественных и культурно-исторических музеев, федеральное государственное бюджетное учреждение культуры.</a:t>
            </a:r>
          </a:p>
          <a:p>
            <a:pPr algn="just"/>
            <a:r>
              <a:rPr lang="ru-RU" dirty="0" smtClean="0"/>
              <a:t>        </a:t>
            </a:r>
            <a:r>
              <a:rPr lang="ru-RU" dirty="0" smtClean="0">
                <a:latin typeface="Monotype Corsiva" pitchFamily="66" charset="0"/>
              </a:rPr>
              <a:t>Свою историю музей начинает с коллекций произведений искусства, которые начала приобретать в частном порядке Екатерина II. Первоначально эта коллекция размещалась в специальном дворцовом флигеле — Малом Эрмитаже. В 1852 году из сильно разросшейся коллекции был сформирован и открыт для посещения публики </a:t>
            </a:r>
            <a:r>
              <a:rPr lang="ru-RU" b="1" dirty="0" smtClean="0">
                <a:latin typeface="Monotype Corsiva" pitchFamily="66" charset="0"/>
              </a:rPr>
              <a:t>Императорский Эрмитаж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       Современный Государственный Эрмитаж представляет собой сложный музейный комплекс. Основная экспозиционная часть музея занимает пять зданий, расположенных вдоль набережной реки Невы в центре Санкт-Петербурга, главным из которых принято считать Зимний дворец.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1506" name="Picture 2" descr="File:Zimní palác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1628800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Андрей </a:t>
            </a:r>
            <a:r>
              <a:rPr lang="ru-RU" sz="3600" dirty="0" err="1" smtClean="0">
                <a:latin typeface="Monotype Corsiva" pitchFamily="66" charset="0"/>
              </a:rPr>
              <a:t>Штакеншнейдер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Мариинский дворец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08928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        А.И. </a:t>
            </a:r>
            <a:r>
              <a:rPr lang="ru-RU" dirty="0" err="1" smtClean="0">
                <a:latin typeface="Monotype Corsiva" pitchFamily="66" charset="0"/>
              </a:rPr>
              <a:t>Штакеншнейдер</a:t>
            </a:r>
            <a:r>
              <a:rPr lang="ru-RU" dirty="0" smtClean="0">
                <a:latin typeface="Monotype Corsiva" pitchFamily="66" charset="0"/>
              </a:rPr>
              <a:t> – русский архитектор, спроектировавший ряд дворцов и зданий в Петербурге и Петергофе. Одной из известных работ является Мариинский дворец.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      Это один из «политических» дворцов Санкт-Петербурга. Построен в 1839-1844 гг. Дворец расположен на южной стороне площади, вдоль Синего моста через Мойку.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       С 1845 года дворец стал официальной резиденцией князей </a:t>
            </a:r>
            <a:r>
              <a:rPr lang="ru-RU" dirty="0" err="1" smtClean="0">
                <a:latin typeface="Monotype Corsiva" pitchFamily="66" charset="0"/>
              </a:rPr>
              <a:t>Лейхтенбергских</a:t>
            </a:r>
            <a:r>
              <a:rPr lang="ru-RU" dirty="0" smtClean="0">
                <a:latin typeface="Monotype Corsiva" pitchFamily="66" charset="0"/>
              </a:rPr>
              <a:t> в Санкт-Петербурге и был назван в честь дочери Николая I Марии Николаевны.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        В 1884 году Мариинский дворец был выкуплен в казну, </a:t>
            </a:r>
            <a:r>
              <a:rPr lang="ru-RU" dirty="0" err="1" smtClean="0">
                <a:latin typeface="Monotype Corsiva" pitchFamily="66" charset="0"/>
              </a:rPr>
              <a:t>c</a:t>
            </a:r>
            <a:r>
              <a:rPr lang="ru-RU" dirty="0" smtClean="0">
                <a:latin typeface="Monotype Corsiva" pitchFamily="66" charset="0"/>
              </a:rPr>
              <a:t> 1885 года в нём размещался Государственный совет Российской империи и Комитет министров Российской империи.      </a:t>
            </a:r>
          </a:p>
          <a:p>
            <a:pPr algn="just"/>
            <a:endParaRPr lang="ru-RU" dirty="0"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332656"/>
            <a:ext cx="4314825" cy="6057964"/>
            <a:chOff x="467544" y="332656"/>
            <a:chExt cx="4314825" cy="6057964"/>
          </a:xfrm>
        </p:grpSpPr>
        <p:pic>
          <p:nvPicPr>
            <p:cNvPr id="22530" name="Picture 2" descr="File:Grand Duchess Maria Nikolayevna, 1857 Hermitag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32656"/>
              <a:ext cx="4314825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Стрелка вправо 5"/>
            <p:cNvSpPr/>
            <p:nvPr/>
          </p:nvSpPr>
          <p:spPr>
            <a:xfrm rot="16200000">
              <a:off x="683568" y="6093296"/>
              <a:ext cx="288032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9592" y="6021288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Monotype Corsiva" pitchFamily="66" charset="0"/>
                </a:rPr>
                <a:t>Портрет Марии Николаевны</a:t>
              </a:r>
              <a:endParaRPr lang="ru-RU" dirty="0">
                <a:latin typeface="Monotype Corsiva" pitchFamily="66" charset="0"/>
              </a:endParaRPr>
            </a:p>
          </p:txBody>
        </p:sp>
      </p:grpSp>
      <p:pic>
        <p:nvPicPr>
          <p:cNvPr id="22532" name="Picture 4" descr="File:Mariinsky Palace Saint Petersbur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6064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</TotalTime>
  <Words>389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27</cp:revision>
  <dcterms:created xsi:type="dcterms:W3CDTF">2013-10-31T11:51:54Z</dcterms:created>
  <dcterms:modified xsi:type="dcterms:W3CDTF">2013-11-01T17:22:28Z</dcterms:modified>
</cp:coreProperties>
</file>